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661" r:id="rId2"/>
    <p:sldMasterId id="2147483673" r:id="rId3"/>
    <p:sldMasterId id="2147483674" r:id="rId4"/>
    <p:sldMasterId id="2147483677" r:id="rId5"/>
  </p:sldMasterIdLst>
  <p:notesMasterIdLst>
    <p:notesMasterId r:id="rId22"/>
  </p:notesMasterIdLst>
  <p:sldIdLst>
    <p:sldId id="268" r:id="rId6"/>
    <p:sldId id="798" r:id="rId7"/>
    <p:sldId id="799" r:id="rId8"/>
    <p:sldId id="789" r:id="rId9"/>
    <p:sldId id="790" r:id="rId10"/>
    <p:sldId id="791" r:id="rId11"/>
    <p:sldId id="792" r:id="rId12"/>
    <p:sldId id="794" r:id="rId13"/>
    <p:sldId id="795" r:id="rId14"/>
    <p:sldId id="796" r:id="rId15"/>
    <p:sldId id="800" r:id="rId16"/>
    <p:sldId id="801" r:id="rId17"/>
    <p:sldId id="803" r:id="rId18"/>
    <p:sldId id="804" r:id="rId19"/>
    <p:sldId id="802" r:id="rId20"/>
    <p:sldId id="709" r:id="rId21"/>
  </p:sldIdLst>
  <p:sldSz cx="12192000" cy="6858000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" id="{94E763C8-94E7-684B-B6F0-A7C3D3A4585A}">
          <p14:sldIdLst/>
        </p14:section>
        <p14:section name="Content slide" id="{D2EC29F5-2E7E-4B4A-94A5-8AD4B79F21F7}">
          <p14:sldIdLst>
            <p14:sldId id="268"/>
            <p14:sldId id="798"/>
            <p14:sldId id="799"/>
            <p14:sldId id="789"/>
            <p14:sldId id="790"/>
            <p14:sldId id="791"/>
            <p14:sldId id="792"/>
            <p14:sldId id="794"/>
            <p14:sldId id="795"/>
            <p14:sldId id="796"/>
            <p14:sldId id="800"/>
            <p14:sldId id="801"/>
            <p14:sldId id="803"/>
            <p14:sldId id="804"/>
            <p14:sldId id="802"/>
            <p14:sldId id="7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F48"/>
    <a:srgbClr val="328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FF6E2E-EEE4-4881-8AC3-A5DAC4AF41AD}" v="1" dt="2026-03-17T10:22:01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8" autoAdjust="0"/>
    <p:restoredTop sz="94658"/>
  </p:normalViewPr>
  <p:slideViewPr>
    <p:cSldViewPr snapToGrid="0">
      <p:cViewPr varScale="1">
        <p:scale>
          <a:sx n="116" d="100"/>
          <a:sy n="116" d="100"/>
        </p:scale>
        <p:origin x="9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1663C-DFED-4490-8560-E52B0A6CD690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6E4B6-590D-49B2-A344-615EC6B4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2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10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97D36-6FE3-2B66-ADDB-7A5454BA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F05C54-E0AD-FEE4-94D0-67A69B2C4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00A37F9-3A03-0F34-C482-53389A920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7833390-E610-8471-05AD-92495235E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0805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C65E1-E413-582E-DD90-A5A677197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836122E-517A-7491-8D31-8BA1F1F1F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79CCED4-C3AF-1604-58B1-0E29B9CD4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FBCE55-B025-E437-8997-529B6CD94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383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9115D-4F65-C716-7C0C-B123FF445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508B529-B8B9-B16B-AAFC-FFDD9DD64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71AAE76-C9E8-6375-FDB0-318A1B52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22B240-78A6-36B8-DFF0-AEC17198B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02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17FF7-D50D-9461-513F-4BFD097F9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2A4FA3A-7897-8C3C-1B67-4F5AE5FEC8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DC5517-F4E3-76FE-EA81-2B87E0534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3E0C1D-D228-97C6-D5C4-76E64965A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384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EF799-5CE9-180E-2B38-D9C567804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AD61249-DA3D-2A97-B6A4-78CF0FCE5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AE1DC47-E8ED-8A52-8D45-8F74B63DE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31FCB0-06E7-3F21-EDB6-D2C89E075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C2C4A-43F3-0B45-A083-C213A477423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03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03C37-6594-4BF2-AB8F-5319405EB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C57356B-EC39-407C-B3F2-7103E6D7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97044" y="64502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/>
            </a:lvl1pPr>
          </a:lstStyle>
          <a:p>
            <a:r>
              <a:rPr lang="en-US"/>
              <a:t>March 16, 2026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8A56361-D31D-4B7E-83E1-1E615004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25084" y="6450211"/>
            <a:ext cx="322831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3E0F41-F0EB-47EA-BE46-3F35453D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2301" y="6450210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 algn="r">
              <a:defRPr sz="1200"/>
            </a:lvl1pPr>
          </a:lstStyle>
          <a:p>
            <a:fld id="{9AB7F193-E4D3-4336-BF23-CEE0F3D5D6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37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38F9F-3412-49B9-838B-1AE99B34C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D89A9-EC01-4218-8DD3-02EC1C361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07B882-1718-4379-A302-02282C925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1D546-D6E5-4467-8D4E-6CA6AC611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89052-1098-43C5-9EF1-CC1501D10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F19C61-0996-418E-A277-36016C70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7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75666-FE02-4ED2-867E-F110C00F9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25F17-9A58-49CB-8A1B-BBA69DA1F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8D6DC-2898-4E2E-A3AF-58F9D67EE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2E9B1-AAEB-442B-AEFF-1C460177E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13761-0277-425D-9819-D3261F26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50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1CD9A0-4FA2-4AC3-ADDE-A7AA28546B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4418C-1409-48C2-85BC-E6A481E2B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D58B6-2A34-41ED-995C-F95F0F7B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9FFC-3A82-491D-BA97-03A951451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ED5D8-5E9B-479B-A700-BD193B66B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94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dia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336001" y="1104000"/>
            <a:ext cx="11394679" cy="5389424"/>
          </a:xfrm>
          <a:prstGeom prst="rect">
            <a:avLst/>
          </a:prstGeom>
        </p:spPr>
        <p:txBody>
          <a:bodyPr/>
          <a:lstStyle>
            <a:lvl1pPr marL="304792" indent="-304792">
              <a:lnSpc>
                <a:spcPts val="2933"/>
              </a:lnSpc>
              <a:buClr>
                <a:srgbClr val="9973B1"/>
              </a:buClr>
              <a:buFont typeface="Wingdings" charset="2"/>
              <a:buChar char="§"/>
              <a:defRPr sz="2400"/>
            </a:lvl1pPr>
            <a:lvl2pPr marL="914377" indent="-304792">
              <a:lnSpc>
                <a:spcPts val="2933"/>
              </a:lnSpc>
              <a:buClr>
                <a:srgbClr val="9973B1"/>
              </a:buClr>
              <a:buFont typeface="Wingdings" charset="2"/>
              <a:buChar char="§"/>
              <a:defRPr sz="2400"/>
            </a:lvl2pPr>
            <a:lvl3pPr marL="1523962" indent="-304792">
              <a:lnSpc>
                <a:spcPts val="2933"/>
              </a:lnSpc>
              <a:buClr>
                <a:srgbClr val="9973B1"/>
              </a:buClr>
              <a:buFont typeface="Wingdings" charset="2"/>
              <a:buChar char="§"/>
              <a:defRPr sz="2400"/>
            </a:lvl3pPr>
            <a:lvl4pPr marL="2133547" indent="-304792">
              <a:lnSpc>
                <a:spcPts val="2933"/>
              </a:lnSpc>
              <a:buClr>
                <a:srgbClr val="9973B1"/>
              </a:buClr>
              <a:buFont typeface="Wingdings" charset="2"/>
              <a:buChar char="§"/>
              <a:defRPr sz="2400" baseline="0"/>
            </a:lvl4pPr>
            <a:lvl5pPr marL="2743131" indent="-304792">
              <a:lnSpc>
                <a:spcPts val="2933"/>
              </a:lnSpc>
              <a:buClr>
                <a:srgbClr val="9973B1"/>
              </a:buClr>
              <a:buFont typeface="Wingdings" charset="2"/>
              <a:buChar char="§"/>
              <a:defRPr sz="2400" baseline="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tel 12"/>
          <p:cNvSpPr>
            <a:spLocks noGrp="1"/>
          </p:cNvSpPr>
          <p:nvPr>
            <p:ph type="title"/>
          </p:nvPr>
        </p:nvSpPr>
        <p:spPr>
          <a:xfrm>
            <a:off x="336001" y="384001"/>
            <a:ext cx="11394679" cy="561732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>
          <a:xfrm>
            <a:off x="11356933" y="6340500"/>
            <a:ext cx="626300" cy="384000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2C1C6F0A-B419-984C-B607-33E64D1E82B4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2" name="Afbeelding 5">
            <a:extLst>
              <a:ext uri="{FF2B5EF4-FFF2-40B4-BE49-F238E27FC236}">
                <a16:creationId xmlns:a16="http://schemas.microsoft.com/office/drawing/2014/main" id="{A17ACA95-932A-B4EA-BE89-CA8ED6EA08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042" t="58392" r="56597" b="23457"/>
          <a:stretch/>
        </p:blipFill>
        <p:spPr>
          <a:xfrm>
            <a:off x="336001" y="6050731"/>
            <a:ext cx="1337092" cy="610499"/>
          </a:xfrm>
          <a:prstGeom prst="rect">
            <a:avLst/>
          </a:prstGeom>
        </p:spPr>
      </p:pic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C94E8F9B-DF18-AD9A-576F-093AB10B81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9967726" y="6389424"/>
            <a:ext cx="1337092" cy="31238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lnSpc>
                <a:spcPct val="110000"/>
              </a:lnSpc>
            </a:pPr>
            <a:r>
              <a:rPr lang="en-US"/>
              <a:t>March 16,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12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Index 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FDDD6E-AE07-0143-9BAD-691BFB7CC9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201" y="1558655"/>
            <a:ext cx="7567487" cy="706941"/>
          </a:xfrm>
        </p:spPr>
        <p:txBody>
          <a:bodyPr anchor="b" anchorCtr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Index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04869F-A5E0-1941-AB37-5531ACB8185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75201" y="2440801"/>
            <a:ext cx="7567487" cy="344089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500" b="1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1 | </a:t>
            </a:r>
            <a:r>
              <a:rPr lang="nl-NL" dirty="0" err="1"/>
              <a:t>Elicae</a:t>
            </a:r>
            <a:r>
              <a:rPr lang="nl-NL" dirty="0"/>
              <a:t> </a:t>
            </a:r>
            <a:r>
              <a:rPr lang="nl-NL" dirty="0" err="1"/>
              <a:t>cons</a:t>
            </a:r>
            <a:r>
              <a:rPr lang="nl-NL" dirty="0"/>
              <a:t> sis </a:t>
            </a:r>
            <a:r>
              <a:rPr lang="nl-NL" dirty="0" err="1"/>
              <a:t>fuem</a:t>
            </a:r>
            <a:r>
              <a:rPr lang="nl-NL" dirty="0"/>
              <a:t> </a:t>
            </a:r>
            <a:r>
              <a:rPr lang="nl-NL" dirty="0" err="1"/>
              <a:t>mori</a:t>
            </a:r>
            <a:endParaRPr lang="nl-NL" dirty="0"/>
          </a:p>
          <a:p>
            <a:pPr lvl="0"/>
            <a:r>
              <a:rPr lang="nl-NL" dirty="0"/>
              <a:t>2 | </a:t>
            </a:r>
            <a:r>
              <a:rPr lang="nl-NL" dirty="0" err="1"/>
              <a:t>Occumqua</a:t>
            </a:r>
            <a:r>
              <a:rPr lang="nl-NL" dirty="0"/>
              <a:t> </a:t>
            </a:r>
            <a:r>
              <a:rPr lang="nl-NL" dirty="0" err="1"/>
              <a:t>turitis</a:t>
            </a:r>
            <a:r>
              <a:rPr lang="nl-NL" dirty="0"/>
              <a:t> </a:t>
            </a:r>
          </a:p>
          <a:p>
            <a:pPr lvl="0"/>
            <a:r>
              <a:rPr lang="nl-NL" dirty="0"/>
              <a:t>3 | </a:t>
            </a:r>
            <a:r>
              <a:rPr lang="nl-NL" dirty="0" err="1"/>
              <a:t>Debita</a:t>
            </a:r>
            <a:r>
              <a:rPr lang="nl-NL" dirty="0"/>
              <a:t> </a:t>
            </a:r>
            <a:r>
              <a:rPr lang="nl-NL" dirty="0" err="1"/>
              <a:t>qui</a:t>
            </a:r>
            <a:r>
              <a:rPr lang="nl-NL" dirty="0"/>
              <a:t> </a:t>
            </a:r>
            <a:r>
              <a:rPr lang="nl-NL" dirty="0" err="1"/>
              <a:t>ullaborum</a:t>
            </a:r>
            <a:r>
              <a:rPr lang="nl-NL" dirty="0"/>
              <a:t> </a:t>
            </a:r>
            <a:r>
              <a:rPr lang="nl-NL" dirty="0" err="1"/>
              <a:t>conecab</a:t>
            </a:r>
            <a:r>
              <a:rPr lang="nl-NL" dirty="0"/>
              <a:t> </a:t>
            </a:r>
          </a:p>
          <a:p>
            <a:pPr lvl="0"/>
            <a:r>
              <a:rPr lang="nl-NL" dirty="0"/>
              <a:t>4 | </a:t>
            </a:r>
            <a:r>
              <a:rPr lang="nl-NL" dirty="0" err="1"/>
              <a:t>Volupta</a:t>
            </a:r>
            <a:r>
              <a:rPr lang="nl-NL" dirty="0"/>
              <a:t> </a:t>
            </a:r>
            <a:r>
              <a:rPr lang="nl-NL" dirty="0" err="1"/>
              <a:t>spitass</a:t>
            </a:r>
            <a:r>
              <a:rPr lang="nl-NL" dirty="0"/>
              <a:t> </a:t>
            </a:r>
            <a:r>
              <a:rPr lang="nl-NL" dirty="0" err="1"/>
              <a:t>umenis</a:t>
            </a:r>
            <a:r>
              <a:rPr lang="nl-NL" dirty="0"/>
              <a:t> et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FFE1349-36B0-45D2-969A-EE100881F0B3}"/>
              </a:ext>
            </a:extLst>
          </p:cNvPr>
          <p:cNvSpPr txBox="1"/>
          <p:nvPr userDrawn="1"/>
        </p:nvSpPr>
        <p:spPr>
          <a:xfrm>
            <a:off x="165364" y="6456463"/>
            <a:ext cx="923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rgbClr val="204E6B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5095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139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2F5D1-3308-4555-9F5E-6D9B24770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314CD6-8AA0-462A-A037-A0B45220C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6AD1F-9214-4375-9C2A-89AC0968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DD5F3-7C82-48B5-BBD1-8DA37F53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EEB22-6E39-4B8F-95BF-9C72972E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1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7D3E-8CD9-4E23-AE39-113579C96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7D66F-F3B2-4AB9-B8D2-8F6DD922E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31C01-B926-475F-8285-7A4A6A8E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CFDF5-B790-4BE3-AFE1-BFD6A07E0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1B41C-E7CD-417B-9E34-52E25D29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1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E23CC-2865-4488-B9BA-8305F53BD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ED262-38AF-48E4-86BA-05D4AB4A6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153C7-2222-4058-810D-BD847E3E3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0B23E-2604-4E0D-AB1C-7F877B1C8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7292C-E1E1-438E-962C-525633BC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6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04932-790B-4EA3-BA1A-352A352C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76201-45FA-4ABC-82D7-0D2436300C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DE4E4-4F01-40F4-B1EE-1C32EC112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596E1-BDB3-4114-9D6C-E3EA3B384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99318-53C2-4862-83B3-13FD4D09E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38AEA4-1EFE-43D9-ADC4-B6582F48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8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3D3ED-025E-41FB-85BF-B4539203E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5A1CA-007D-438B-9121-D27B2603E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83738-72FF-47C7-9CAC-DC4FF1D6E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E70708-DA06-4E9B-9D75-AC4B352311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563DC4-269E-411A-8E15-DF7517168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7D426-90BD-42FA-B987-E5212EF7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789EE0-FA8B-4D61-8A2B-FEEFD02B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240CE7-933F-4DEE-928E-2397C157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4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47226-56A4-4433-880B-B51EC071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A9D3DE-FC4E-47CD-9C2C-38756555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EB7BEE-84A7-4CE5-855B-507D4706E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7364D-DD48-4EC2-BF1B-ABC6F49BE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1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95AA81-9B2E-4FAE-AACD-3AE6B63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D40A2B-4429-4474-97EE-B5BCCD1B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78D02-0A93-4750-955A-C48FDD06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1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DF5D7-6F7B-44A0-B00E-73E281DA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7C099-AFA4-49E3-A1C4-05D2114FC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B9F75-F929-4BE3-BAF9-323E820E4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21544-FCFF-4060-A8BB-32F2FA2E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D24D2-A006-4F3B-A432-B4EB719B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8E043-1AF2-4987-98D8-7D1512B9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0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30" descr="powerpoint_opzet_tweedepagina"/>
          <p:cNvPicPr>
            <a:picLocks noChangeAspect="1" noChangeArrowheads="1"/>
          </p:cNvPicPr>
          <p:nvPr userDrawn="1"/>
        </p:nvPicPr>
        <p:blipFill rotWithShape="1">
          <a:blip r:embed="rId3"/>
          <a:srcRect l="70619" t="77610" r="3986" b="3396"/>
          <a:stretch/>
        </p:blipFill>
        <p:spPr bwMode="auto">
          <a:xfrm>
            <a:off x="199177" y="6073499"/>
            <a:ext cx="171145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1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CC1C3B-71B9-4E75-B762-0831F0D0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75277-8306-4683-9BC2-CA7E8C2D5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687D1-9F3A-4BBF-A434-4AE7CA348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March 16,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AB91E-723B-4ED0-8BAB-14283ADA7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047E3-387C-446A-987E-259A82E98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7F193-E4D3-4336-BF23-CEE0F3D5D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6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30" descr="powerpoint_opzet_tweedepagin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4919810"/>
      </p:ext>
    </p:extLst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>
          <a:xfrm flipH="1">
            <a:off x="11472000" y="6350201"/>
            <a:ext cx="384000" cy="384000"/>
          </a:xfrm>
          <a:prstGeom prst="rect">
            <a:avLst/>
          </a:prstGeom>
          <a:solidFill>
            <a:srgbClr val="2737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36000" y="336000"/>
            <a:ext cx="11520000" cy="597789"/>
          </a:xfrm>
          <a:prstGeom prst="rect">
            <a:avLst/>
          </a:prstGeom>
          <a:gradFill flip="none" rotWithShape="1">
            <a:gsLst>
              <a:gs pos="0">
                <a:srgbClr val="273777"/>
              </a:gs>
              <a:gs pos="100000">
                <a:srgbClr val="9973B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243160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hf hdr="0" ft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933" b="1" i="0" kern="1200" cap="none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Clr>
          <a:srgbClr val="9973B1"/>
        </a:buClr>
        <a:buFont typeface="Wingdings" charset="2"/>
        <a:buChar char="§"/>
        <a:defRPr sz="2667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Clr>
          <a:srgbClr val="9973B1"/>
        </a:buClr>
        <a:buFont typeface="Wingdings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Clr>
          <a:srgbClr val="9973B1"/>
        </a:buClr>
        <a:buFont typeface="Wingdings" charset="2"/>
        <a:buChar char="§"/>
        <a:defRPr sz="2133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336000" y="336000"/>
            <a:ext cx="11520000" cy="5563528"/>
          </a:xfrm>
          <a:prstGeom prst="rect">
            <a:avLst/>
          </a:prstGeom>
          <a:gradFill flip="none" rotWithShape="1">
            <a:gsLst>
              <a:gs pos="0">
                <a:srgbClr val="273777"/>
              </a:gs>
              <a:gs pos="100000">
                <a:srgbClr val="9973B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pic>
        <p:nvPicPr>
          <p:cNvPr id="10" name="Afbeelding 9" descr="TNO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19" y="6172000"/>
            <a:ext cx="1874848" cy="409960"/>
          </a:xfrm>
          <a:prstGeom prst="rect">
            <a:avLst/>
          </a:prstGeom>
        </p:spPr>
      </p:pic>
      <p:pic>
        <p:nvPicPr>
          <p:cNvPr id="11" name="Afbeelding 10" descr="Hittech Group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209" y="6059910"/>
            <a:ext cx="1339265" cy="66299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6" r="4749"/>
          <a:stretch/>
        </p:blipFill>
        <p:spPr>
          <a:xfrm>
            <a:off x="336000" y="6138101"/>
            <a:ext cx="1120267" cy="711433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90" y="6227630"/>
            <a:ext cx="3021044" cy="287353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56" y="6174246"/>
            <a:ext cx="2011241" cy="48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spe.nl/knowledg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spe.nl/event/opto-mechatronica-symposium-oktober/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www.dspe.nl/knowledge/thermomechanics/calculators/transient-temperature-calculator/" TargetMode="External"/><Relationship Id="rId7" Type="http://schemas.openxmlformats.org/officeDocument/2006/relationships/image" Target="../media/image23.png"/><Relationship Id="rId2" Type="http://schemas.openxmlformats.org/officeDocument/2006/relationships/hyperlink" Target="https://www.dspe.nl/knowledge/thermomechanics/calculators/lump-mass-model-steady-state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dspe.nl/knowledge/thermomechanics/calculators/thermal-deformation/" TargetMode="External"/><Relationship Id="rId5" Type="http://schemas.openxmlformats.org/officeDocument/2006/relationships/hyperlink" Target="https://www.dspe.nl/knowledge/thermomechanics/calculators/gas-conduction/" TargetMode="External"/><Relationship Id="rId4" Type="http://schemas.openxmlformats.org/officeDocument/2006/relationships/hyperlink" Target="https://www.dspe.nl/knowledge/thermomechanics/calculators/radiative-heat-transfer-calculator/" TargetMode="External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2BDD26-E910-4E73-BA7A-824470CD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DF504-0C27-4965-94F0-F256E1CC8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CE5F76-0006-4B11-ABF7-6B8B7AA8AC38}"/>
              </a:ext>
            </a:extLst>
          </p:cNvPr>
          <p:cNvSpPr txBox="1"/>
          <p:nvPr/>
        </p:nvSpPr>
        <p:spPr>
          <a:xfrm>
            <a:off x="1301172" y="1654714"/>
            <a:ext cx="9589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0" dirty="0">
                <a:solidFill>
                  <a:srgbClr val="212529"/>
                </a:solidFill>
                <a:effectLst/>
                <a:latin typeface="PT Serif" panose="020A0603040505020204" pitchFamily="18" charset="0"/>
              </a:rPr>
              <a:t>Welcome to DSPE</a:t>
            </a:r>
            <a:endParaRPr lang="en-US" sz="2800" dirty="0">
              <a:solidFill>
                <a:srgbClr val="212529"/>
              </a:solidFill>
              <a:latin typeface="PT Serif" panose="020A060304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05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BD47883-A5E4-4267-8967-AC7103841C34}"/>
              </a:ext>
            </a:extLst>
          </p:cNvPr>
          <p:cNvSpPr txBox="1"/>
          <p:nvPr/>
        </p:nvSpPr>
        <p:spPr>
          <a:xfrm>
            <a:off x="976067" y="1247504"/>
            <a:ext cx="10869424" cy="405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Engineers for Engineers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9973B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Members: 150 industries and organizations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 activities: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891" marR="0" lvl="0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“Mikroniek” Magazine for Mechatronic Engineer</a:t>
            </a:r>
          </a:p>
          <a:p>
            <a:pPr marL="342891" marR="0" lvl="0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Website with content </a:t>
            </a:r>
            <a:r>
              <a:rPr kumimoji="0" lang="de-DE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Knowledge - DSPE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476" marR="0" lvl="1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Mikroniek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database</a:t>
            </a:r>
          </a:p>
          <a:p>
            <a:pPr defTabSz="609585">
              <a:defRPr/>
            </a:pPr>
            <a:endParaRPr lang="en-US" sz="2000" noProof="0" dirty="0">
              <a:solidFill>
                <a:srgbClr val="204E6B"/>
              </a:solidFill>
              <a:latin typeface="Calibri"/>
            </a:endParaRPr>
          </a:p>
          <a:p>
            <a:pPr marL="342900" indent="-342900" defTabSz="609585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Available in paper and digital version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476" marR="0" lvl="1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82545-D268-4A45-8C2F-274DC6BA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Mikroniek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34A45E9-AF7B-B24B-889A-62ACD90746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EC89577-B9BD-5376-590A-D17FAC3DFE25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03AC83-B81E-3983-58C4-F4C7390967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437" t="2003" r="30282" b="845"/>
          <a:stretch/>
        </p:blipFill>
        <p:spPr>
          <a:xfrm>
            <a:off x="7148357" y="1114021"/>
            <a:ext cx="3554152" cy="482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9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60EF4-58A7-FF65-217B-2A74C439E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D039C0C-80E6-FEA5-01DD-894A761EBA1B}"/>
              </a:ext>
            </a:extLst>
          </p:cNvPr>
          <p:cNvSpPr txBox="1"/>
          <p:nvPr/>
        </p:nvSpPr>
        <p:spPr>
          <a:xfrm>
            <a:off x="976067" y="1247504"/>
            <a:ext cx="108694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204E6B"/>
                </a:solidFill>
              </a:rPr>
              <a:t>2000 unique visitors per month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Mikroniek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content (&gt; 1 year old)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Events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DPPM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Thermomechanics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Education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DSPE information</a:t>
            </a:r>
          </a:p>
          <a:p>
            <a:pPr marL="952476" marR="0" lvl="1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DCA298-39B2-8738-B143-ABDB0FCAF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Website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411C67-3E00-58FE-94A9-6F08DB1A8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8F7BA2A-B4F9-5E3F-01B7-D47F11B792E9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1ED2D2-DE23-0722-FC93-21D7E1C3F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595" y="1380939"/>
            <a:ext cx="6140256" cy="449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07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A687-140C-3A07-42AF-A813DF43D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05A2EF5-3F86-6EDC-44BF-E5A3B6767621}"/>
              </a:ext>
            </a:extLst>
          </p:cNvPr>
          <p:cNvSpPr txBox="1"/>
          <p:nvPr/>
        </p:nvSpPr>
        <p:spPr>
          <a:xfrm>
            <a:off x="976067" y="1247504"/>
            <a:ext cx="10869424" cy="2882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Engineers for Engineers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9973B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50-80 visitors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Twice a year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Highly appreciated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Contamination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	Cryogenic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Vacuum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24873E-5CD6-DC0A-F04D-F658C141B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Knowledge days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6A7BB2E-B5DA-ED91-52A9-AD419F82D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56E5A0F-6BB0-501E-6CD7-BBA5CCB70DC3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517E10-1FCF-1574-A21E-B585CAC87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155" y="1283908"/>
            <a:ext cx="4312367" cy="461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24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9A3CA-A22C-05A5-33CA-354F9FD4D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68349BC-9B12-C152-BC6B-39972F2E41F1}"/>
              </a:ext>
            </a:extLst>
          </p:cNvPr>
          <p:cNvSpPr txBox="1"/>
          <p:nvPr/>
        </p:nvSpPr>
        <p:spPr>
          <a:xfrm>
            <a:off x="976067" y="1247504"/>
            <a:ext cx="10869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  <a:p>
            <a:pPr marL="952476" marR="0" lvl="1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0EB9B8-8583-B450-E81C-11B97E59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MSKE/ MCG </a:t>
            </a:r>
            <a:r>
              <a:rPr lang="en-US" sz="3200" dirty="0" err="1">
                <a:solidFill>
                  <a:schemeClr val="bg1"/>
                </a:solidFill>
              </a:rPr>
              <a:t>contactgroups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2580A69-7F5F-1979-F533-09EFF07B8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35AE1DD-7FAC-17DF-B26A-E243498F2ADE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45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B94AF-0BF2-1A00-1F22-FAEA2C0B7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0B5DA4C-CADB-2E6F-44B6-92F36FD8682D}"/>
              </a:ext>
            </a:extLst>
          </p:cNvPr>
          <p:cNvSpPr txBox="1"/>
          <p:nvPr/>
        </p:nvSpPr>
        <p:spPr>
          <a:xfrm>
            <a:off x="976067" y="1247504"/>
            <a:ext cx="50060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 Monday of the month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Just after the air raid siren at 12.02 </a:t>
            </a:r>
            <a:r>
              <a:rPr lang="en-US" sz="2000" dirty="0" err="1">
                <a:solidFill>
                  <a:srgbClr val="204E6B"/>
                </a:solidFill>
                <a:latin typeface="Calibri"/>
              </a:rPr>
              <a:t>hr</a:t>
            </a:r>
            <a:endParaRPr lang="en-US" sz="2000" dirty="0">
              <a:solidFill>
                <a:srgbClr val="204E6B"/>
              </a:solidFill>
              <a:latin typeface="Calibri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meeting via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MSteams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Around 100+ participants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Initiated during Corona period when physical meeting was not possible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Technical presentation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485" marR="0" lvl="1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72B3-2AF0-A3D2-13FA-12E4A5EF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Lunchmeetings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EE71B04-B6B6-984E-79DB-C1E0AE6FF4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7EFDE6C-0857-34F5-4127-85C62679F970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A383C-ADCB-C8FC-B731-101D49F64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282" y="1147776"/>
            <a:ext cx="4486627" cy="44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22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FC736-2047-E7F3-BAD3-A7D5B0411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E92039E-8BE3-A390-A3AD-C8A8A075B3CC}"/>
              </a:ext>
            </a:extLst>
          </p:cNvPr>
          <p:cNvSpPr txBox="1"/>
          <p:nvPr/>
        </p:nvSpPr>
        <p:spPr>
          <a:xfrm>
            <a:off x="976067" y="1247504"/>
            <a:ext cx="10869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Young professionals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Education program (</a:t>
            </a:r>
            <a:r>
              <a:rPr lang="en-US" sz="2000" dirty="0" err="1">
                <a:solidFill>
                  <a:srgbClr val="204E6B"/>
                </a:solidFill>
                <a:latin typeface="Calibri"/>
              </a:rPr>
              <a:t>microcredentials</a:t>
            </a:r>
            <a:r>
              <a:rPr lang="en-US" sz="2000" dirty="0">
                <a:solidFill>
                  <a:srgbClr val="204E6B"/>
                </a:solidFill>
                <a:latin typeface="Calibri"/>
              </a:rPr>
              <a:t>)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04E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 Engineering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204E6B"/>
                </a:solidFill>
                <a:latin typeface="Calibri"/>
              </a:rPr>
              <a:t>Artificial Intelligence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476" marR="0" lvl="1" indent="-34289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04E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619169-4C40-53E2-3D40-681513AB5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5" y="210812"/>
            <a:ext cx="7567487" cy="70694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Current focus areas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8D18892-A5E9-0210-53F3-2D9F7A6F62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58392" r="56597" b="23457"/>
          <a:stretch/>
        </p:blipFill>
        <p:spPr>
          <a:xfrm>
            <a:off x="10702509" y="6018901"/>
            <a:ext cx="1337092" cy="61049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5303D72-3672-0ED0-E76C-AA2589B00A51}"/>
              </a:ext>
            </a:extLst>
          </p:cNvPr>
          <p:cNvSpPr txBox="1"/>
          <p:nvPr/>
        </p:nvSpPr>
        <p:spPr>
          <a:xfrm>
            <a:off x="254000" y="6552960"/>
            <a:ext cx="982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8537E-D2C1-A1F5-6DDE-1D303A301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951" y="1532955"/>
            <a:ext cx="3725022" cy="1068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094CFF-4981-FD92-590D-90B174066D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0158" y="3394236"/>
            <a:ext cx="3021871" cy="2929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EA81EF-147B-CE8D-052A-99862FBD4C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164" y="3070496"/>
            <a:ext cx="1303200" cy="130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2E12B8-E220-31E4-1CC6-1F6DE5598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2704" y="4289312"/>
            <a:ext cx="2202914" cy="146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8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45B8B4D-194F-5C97-79EE-F213AFBB0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384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Enjoy </a:t>
            </a:r>
            <a:r>
              <a:rPr lang="en-US">
                <a:solidFill>
                  <a:srgbClr val="00B050"/>
                </a:solidFill>
              </a:rPr>
              <a:t>DSPE's activities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B3313B-6142-0BFE-AE41-26FA78191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16,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4B54E-1CCF-36FF-EFA1-C24B342A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F193-E4D3-4336-BF23-CEE0F3D5D6B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80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A8E0B-6CA5-C570-3742-C5AA5E82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A7CE3F-97B1-5D8E-7DA5-EF8089C97F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9973B1"/>
                </a:solidFill>
              </a:rPr>
              <a:t>By Engineers for Engineers</a:t>
            </a:r>
          </a:p>
          <a:p>
            <a:r>
              <a:rPr lang="en-US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Independent professional branch organization since 1954 for all precision engineers in the Netherlands and surrounding countries</a:t>
            </a:r>
          </a:p>
          <a:p>
            <a:r>
              <a:rPr lang="en-US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community of precision engineers stimulating professional contact and sharing knowledge and experience</a:t>
            </a:r>
          </a:p>
          <a:p>
            <a:r>
              <a:rPr lang="en-US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 than 150 member organizations active in precision engineering</a:t>
            </a:r>
          </a:p>
          <a:p>
            <a:r>
              <a:rPr lang="en-US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Activities: Conferences, Lectures, workshops and education</a:t>
            </a:r>
          </a:p>
          <a:p>
            <a:r>
              <a:rPr lang="en-US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Attracting young precision professionals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F35485-FAEC-72F8-430A-93169A783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Dutch Society of Precision Engineering, DSPE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F0018-6B15-89F7-810C-D5486A55522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609585"/>
            <a:fld id="{2C1C6F0A-B419-984C-B607-33E64D1E82B4}" type="slidenum">
              <a:rPr lang="nl-NL">
                <a:solidFill>
                  <a:prstClr val="white"/>
                </a:solidFill>
                <a:latin typeface="Calibri"/>
              </a:rPr>
              <a:pPr defTabSz="609585"/>
              <a:t>2</a:t>
            </a:fld>
            <a:endParaRPr lang="nl-N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2A1BB-93FE-F3D3-4BDF-FBD2C4D4FDA1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defTabSz="609585">
              <a:lnSpc>
                <a:spcPct val="110000"/>
              </a:lnSpc>
            </a:pPr>
            <a:r>
              <a:rPr lang="en-US">
                <a:solidFill>
                  <a:prstClr val="black"/>
                </a:solidFill>
                <a:latin typeface="Calibri"/>
              </a:rPr>
              <a:t>March 16, 2026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0891B-8207-3606-B920-D044DF437CF0}"/>
              </a:ext>
            </a:extLst>
          </p:cNvPr>
          <p:cNvSpPr txBox="1"/>
          <p:nvPr/>
        </p:nvSpPr>
        <p:spPr>
          <a:xfrm>
            <a:off x="2053133" y="6204206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1333" dirty="0">
                <a:solidFill>
                  <a:prstClr val="black"/>
                </a:solidFill>
                <a:latin typeface="Calibri"/>
              </a:rPr>
              <a:t>https://www.dspe.nl</a:t>
            </a:r>
          </a:p>
        </p:txBody>
      </p:sp>
    </p:spTree>
    <p:extLst>
      <p:ext uri="{BB962C8B-B14F-4D97-AF65-F5344CB8AC3E}">
        <p14:creationId xmlns:p14="http://schemas.microsoft.com/office/powerpoint/2010/main" val="3630536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94ECA-7076-DD9B-EB26-EFEB2F1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14DDE1-1076-28CA-8709-4C05C67F76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Conference on Precision Mechatronics</a:t>
            </a:r>
          </a:p>
          <a:p>
            <a:pPr>
              <a:spcBef>
                <a:spcPts val="0"/>
              </a:spcBef>
            </a:pPr>
            <a:r>
              <a:rPr lang="en-US" sz="2000" dirty="0" err="1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Optomechatronics</a:t>
            </a: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symposium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Young DSPE (Company visits, Café Eureka, </a:t>
            </a:r>
            <a:r>
              <a:rPr lang="en-US" sz="2000" dirty="0" err="1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Whatsapp</a:t>
            </a: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Awards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Educational program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 Principles for Precision Mechatronics</a:t>
            </a:r>
          </a:p>
          <a:p>
            <a:pPr>
              <a:spcBef>
                <a:spcPts val="0"/>
              </a:spcBef>
            </a:pPr>
            <a:r>
              <a:rPr lang="en-US" sz="2000" dirty="0" err="1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Thermomechanics</a:t>
            </a:r>
            <a:endParaRPr lang="en-US" sz="2000" dirty="0">
              <a:solidFill>
                <a:srgbClr val="00164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dirty="0" err="1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Mikroniek</a:t>
            </a:r>
            <a:endParaRPr lang="en-US" sz="2000" dirty="0">
              <a:solidFill>
                <a:srgbClr val="00164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Website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Knowledge days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MSKE/ MCG </a:t>
            </a:r>
            <a:r>
              <a:rPr lang="en-US" sz="2000" dirty="0" err="1"/>
              <a:t>contactgroups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 err="1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Lunchmeetings</a:t>
            </a:r>
            <a:endParaRPr lang="en-US" sz="2000" dirty="0">
              <a:solidFill>
                <a:srgbClr val="00164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5DCC63-576F-CD53-C7CC-AE35EA0FF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Dutch Society of Precision Engineering, activities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F7423A-1C1E-BAB0-E2EB-D596BC2E88B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609585"/>
            <a:fld id="{2C1C6F0A-B419-984C-B607-33E64D1E82B4}" type="slidenum">
              <a:rPr lang="nl-NL">
                <a:solidFill>
                  <a:prstClr val="white"/>
                </a:solidFill>
                <a:latin typeface="Calibri"/>
              </a:rPr>
              <a:pPr defTabSz="609585"/>
              <a:t>3</a:t>
            </a:fld>
            <a:endParaRPr lang="nl-N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2A02E7-E2A9-4012-C203-D7BD4EE2D6C5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defTabSz="609585">
              <a:lnSpc>
                <a:spcPct val="110000"/>
              </a:lnSpc>
            </a:pPr>
            <a:r>
              <a:rPr lang="en-US">
                <a:solidFill>
                  <a:prstClr val="black"/>
                </a:solidFill>
                <a:latin typeface="Calibri"/>
              </a:rPr>
              <a:t>March 16, 2026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8D87C5-0DE3-ADC5-0CAA-739CEAFCBF4F}"/>
              </a:ext>
            </a:extLst>
          </p:cNvPr>
          <p:cNvSpPr txBox="1"/>
          <p:nvPr/>
        </p:nvSpPr>
        <p:spPr>
          <a:xfrm>
            <a:off x="2053133" y="6204206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1333" dirty="0">
                <a:solidFill>
                  <a:prstClr val="black"/>
                </a:solidFill>
                <a:latin typeface="Calibri"/>
              </a:rPr>
              <a:t>https://www.dspe.nl</a:t>
            </a:r>
          </a:p>
        </p:txBody>
      </p:sp>
    </p:spTree>
    <p:extLst>
      <p:ext uri="{BB962C8B-B14F-4D97-AF65-F5344CB8AC3E}">
        <p14:creationId xmlns:p14="http://schemas.microsoft.com/office/powerpoint/2010/main" val="257436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810F60-A028-BE5B-BB0E-2B5D91382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999" y="1075073"/>
            <a:ext cx="11394679" cy="5389424"/>
          </a:xfrm>
        </p:spPr>
        <p:txBody>
          <a:bodyPr/>
          <a:lstStyle/>
          <a:p>
            <a:r>
              <a:rPr lang="en-US" dirty="0"/>
              <a:t>Conference on Precision Mechatronics, 2 day’s, bi-yearly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Opto-Mechatronics symposium, 1 day, bi-yearly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Gasbearing</a:t>
            </a:r>
            <a:r>
              <a:rPr lang="en-US" dirty="0"/>
              <a:t> workshop</a:t>
            </a:r>
            <a:endParaRPr lang="en-US" dirty="0">
              <a:solidFill>
                <a:srgbClr val="00164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09585" lvl="1" indent="0">
              <a:spcBef>
                <a:spcPts val="0"/>
              </a:spcBef>
              <a:buNone/>
            </a:pPr>
            <a:r>
              <a:rPr lang="en-US" sz="1800" dirty="0"/>
              <a:t>The Gas Bearing Workshop (2027) is a cooperation of the Dutch Society for Precision Engineering (DSPE) and the VDE VDI Society for Microelectronics, Microsystems and Precision Engineering GMM.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5263C0-CA81-4320-AE87-D3F435A2E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Conferences / Events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77FD852A-B313-1A40-491C-341971E34C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01EC1D2F-80D1-448D-1514-F425AEE5F8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B66782CC-652B-F53E-8A06-B06FACD71B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99200" y="36322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AutoShape 8">
            <a:extLst>
              <a:ext uri="{FF2B5EF4-FFF2-40B4-BE49-F238E27FC236}">
                <a16:creationId xmlns:a16="http://schemas.microsoft.com/office/drawing/2014/main" id="{EF065C90-1F96-8743-B47B-437C7039B1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02400" y="38354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88FA8CE-97A8-5ACD-7238-CF891908170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F700A1DF-C7A5-4911-1538-ED5AAD49A3C8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Afbeelding 165529455">
            <a:extLst>
              <a:ext uri="{FF2B5EF4-FFF2-40B4-BE49-F238E27FC236}">
                <a16:creationId xmlns:a16="http://schemas.microsoft.com/office/drawing/2014/main" id="{B2E2A5D9-A8D5-E733-FCE3-44489F79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59" y="1548843"/>
            <a:ext cx="3479960" cy="6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D1F01D-292F-AC33-3BC2-A126F592F7C6}"/>
              </a:ext>
            </a:extLst>
          </p:cNvPr>
          <p:cNvSpPr txBox="1"/>
          <p:nvPr/>
        </p:nvSpPr>
        <p:spPr>
          <a:xfrm>
            <a:off x="625640" y="2579469"/>
            <a:ext cx="71987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1" i="0" u="none" strike="noStrike" dirty="0">
                <a:solidFill>
                  <a:srgbClr val="020C33"/>
                </a:solidFill>
                <a:effectLst/>
                <a:latin typeface="+mj-lt"/>
                <a:hlinkClick r:id="rId3"/>
              </a:rPr>
              <a:t>October 8, 2026</a:t>
            </a:r>
          </a:p>
          <a:p>
            <a:pPr algn="l">
              <a:buNone/>
            </a:pPr>
            <a:r>
              <a:rPr lang="en-US" b="0" i="0" u="none" strike="noStrike" dirty="0">
                <a:effectLst/>
                <a:latin typeface="+mj-lt"/>
                <a:hlinkClick r:id="rId3"/>
              </a:rPr>
              <a:t>The Opto-mechatronics of telescopes: From tiny too extremely large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7B184E-D5E3-0861-623A-47B6C0AE315D}"/>
              </a:ext>
            </a:extLst>
          </p:cNvPr>
          <p:cNvGrpSpPr/>
          <p:nvPr/>
        </p:nvGrpSpPr>
        <p:grpSpPr>
          <a:xfrm>
            <a:off x="790591" y="3472441"/>
            <a:ext cx="6458508" cy="1187693"/>
            <a:chOff x="790591" y="4309724"/>
            <a:chExt cx="11192642" cy="187459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C3C87FA-1189-9DE9-FEC9-FA0EAE7542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52" t="11404" r="22069"/>
            <a:stretch>
              <a:fillRect/>
            </a:stretch>
          </p:blipFill>
          <p:spPr bwMode="auto">
            <a:xfrm>
              <a:off x="790591" y="4309724"/>
              <a:ext cx="2067059" cy="1732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rtist's impression van de European Extremely Large Telescope | ESO  Nederland">
              <a:extLst>
                <a:ext uri="{FF2B5EF4-FFF2-40B4-BE49-F238E27FC236}">
                  <a16:creationId xmlns:a16="http://schemas.microsoft.com/office/drawing/2014/main" id="{84BEDFFA-9469-9857-F8C8-5A1E7ECBDD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5800" y="4309724"/>
              <a:ext cx="26670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coping out the Einstein Telescope – CERN Courier">
              <a:extLst>
                <a:ext uri="{FF2B5EF4-FFF2-40B4-BE49-F238E27FC236}">
                  <a16:creationId xmlns:a16="http://schemas.microsoft.com/office/drawing/2014/main" id="{9F2EAC2D-D2F1-7715-88F4-0112428BAA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9001" y="4438533"/>
              <a:ext cx="2794232" cy="1478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he proposed Einstein Telescope gravitational wave observatory gains ground  | EP News">
              <a:extLst>
                <a:ext uri="{FF2B5EF4-FFF2-40B4-BE49-F238E27FC236}">
                  <a16:creationId xmlns:a16="http://schemas.microsoft.com/office/drawing/2014/main" id="{48DD8B94-86D2-3261-58A0-D601750B4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636" y="4309724"/>
              <a:ext cx="2807985" cy="1874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295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37D1EE-4DB9-8AB6-685E-D95124AE8C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404" y="1104000"/>
            <a:ext cx="11394679" cy="5389424"/>
          </a:xfrm>
        </p:spPr>
        <p:txBody>
          <a:bodyPr/>
          <a:lstStyle/>
          <a:p>
            <a:pPr marL="0" indent="0">
              <a:buNone/>
            </a:pPr>
            <a:r>
              <a:rPr lang="en-US" sz="1867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Young DSPE promotes Precision Engineering and metrology under engineers</a:t>
            </a:r>
          </a:p>
          <a:p>
            <a:pPr algn="l"/>
            <a:r>
              <a:rPr lang="en-US" sz="16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Our events, including visits to companies active in precision technology, target young professionals and students. This creates a vibrant and enthusiastic atmosphere.</a:t>
            </a:r>
          </a:p>
          <a:p>
            <a:pPr algn="l"/>
            <a:r>
              <a:rPr lang="en-US" sz="16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Visits combine interesting talks, typically high-level talks about recent technological developments, with a visit to a test-facility or work floor.</a:t>
            </a:r>
          </a:p>
          <a:p>
            <a:pPr algn="l"/>
            <a:r>
              <a:rPr lang="en-US" sz="16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Café Eureka</a:t>
            </a:r>
          </a:p>
          <a:p>
            <a:pPr algn="l"/>
            <a:r>
              <a:rPr lang="en-US" sz="1600" dirty="0">
                <a:solidFill>
                  <a:srgbClr val="0016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Participation is free of charge and open to all engineers working in precision technology, as well as students.</a:t>
            </a:r>
          </a:p>
          <a:p>
            <a:pPr marL="0" indent="0">
              <a:buNone/>
            </a:pPr>
            <a:endParaRPr lang="en-US" dirty="0">
              <a:solidFill>
                <a:srgbClr val="00164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B62F04-3D3D-4E3A-8EFE-6AB191B47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Young DSPE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2237E-BC01-AA7A-636F-86630840D4DB}"/>
              </a:ext>
            </a:extLst>
          </p:cNvPr>
          <p:cNvSpPr txBox="1"/>
          <p:nvPr/>
        </p:nvSpPr>
        <p:spPr>
          <a:xfrm>
            <a:off x="5781772" y="6208195"/>
            <a:ext cx="287328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Young DSPE </a:t>
            </a:r>
            <a:r>
              <a:rPr kumimoji="0" lang="en-US" sz="18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Boardmembers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9FBAB19-7808-6EAC-ADF6-DB28ABC2A90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9FF11A98-6B51-DEBC-26AC-FC72E288869D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137058" y="6389424"/>
            <a:ext cx="1167760" cy="312384"/>
          </a:xfrm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FB79E-54B6-5800-DDAD-324C4AF8E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482" y="4461350"/>
            <a:ext cx="6113123" cy="17538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8B7F53-F057-343E-A859-1E75DA24A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767" y="110959"/>
            <a:ext cx="2552322" cy="110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4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A7241-E91F-E699-1D4F-8862E6363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52" y="2445775"/>
            <a:ext cx="2918477" cy="4220496"/>
          </a:xfrm>
        </p:spPr>
        <p:txBody>
          <a:bodyPr/>
          <a:lstStyle>
            <a:lvl1pPr>
              <a:buClr>
                <a:srgbClr val="9973B1"/>
              </a:buClr>
              <a:buFont typeface="Wingdings" charset="2"/>
              <a:buChar char="§"/>
            </a:lvl1pPr>
            <a:lvl2pPr>
              <a:buClr>
                <a:srgbClr val="9973B1"/>
              </a:buClr>
              <a:buFont typeface="Wingdings" charset="2"/>
              <a:buChar char="§"/>
            </a:lvl2pPr>
            <a:lvl3pPr>
              <a:buClr>
                <a:srgbClr val="9973B1"/>
              </a:buClr>
              <a:buFont typeface="Wingdings" charset="2"/>
              <a:buChar char="§"/>
            </a:lvl3pPr>
            <a:lvl4pPr>
              <a:buFont typeface="Arial"/>
              <a:buChar char="•"/>
            </a:lvl4pPr>
            <a:lvl5pPr>
              <a:buFont typeface="Arial"/>
              <a:buChar char="•"/>
            </a:lvl5pPr>
            <a:lvl6pPr>
              <a:buFont typeface="Arial"/>
              <a:buChar char="•"/>
            </a:lvl6pPr>
            <a:lvl7pPr>
              <a:buFont typeface="Arial"/>
              <a:buChar char="•"/>
            </a:lvl7pPr>
            <a:lvl8pPr>
              <a:buFont typeface="Arial"/>
              <a:buChar char="•"/>
            </a:lvl8pPr>
            <a:lvl9pPr>
              <a:buFont typeface="Arial"/>
              <a:buChar char="•"/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1400" b="1" dirty="0">
                <a:solidFill>
                  <a:srgbClr val="020C33"/>
                </a:solidFill>
                <a:latin typeface="+mj-lt"/>
              </a:rPr>
              <a:t>Wim van der Hoek award</a:t>
            </a:r>
          </a:p>
          <a:p>
            <a:pPr marL="0" indent="0">
              <a:lnSpc>
                <a:spcPct val="200000"/>
              </a:lnSpc>
              <a:buNone/>
            </a:pPr>
            <a:endParaRPr lang="en-US" sz="1400" b="1" dirty="0">
              <a:solidFill>
                <a:srgbClr val="212529"/>
              </a:solidFill>
              <a:latin typeface="+mj-lt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1400" b="1" dirty="0">
                <a:solidFill>
                  <a:srgbClr val="212529"/>
                </a:solidFill>
                <a:latin typeface="+mj-lt"/>
              </a:rPr>
              <a:t>To the best graduation work</a:t>
            </a:r>
            <a:endParaRPr lang="en-US" sz="1400" dirty="0">
              <a:latin typeface="+mj-lt"/>
            </a:endParaRPr>
          </a:p>
          <a:p>
            <a:pPr>
              <a:lnSpc>
                <a:spcPct val="200000"/>
              </a:lnSpc>
              <a:buNone/>
            </a:pPr>
            <a:endParaRPr lang="en-US" sz="1067" dirty="0"/>
          </a:p>
          <a:p>
            <a:pPr>
              <a:lnSpc>
                <a:spcPct val="200000"/>
              </a:lnSpc>
              <a:buNone/>
            </a:pPr>
            <a:endParaRPr lang="en-US" sz="1067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1BD5A1-01DC-78F3-3EE3-3ACE7FB77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41D0A-3FE4-85D8-0195-B0E684F0B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99" y="667629"/>
            <a:ext cx="8238491" cy="1930499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87D3404-FF9D-782A-5B23-540BBA31804E}"/>
              </a:ext>
            </a:extLst>
          </p:cNvPr>
          <p:cNvSpPr txBox="1">
            <a:spLocks/>
          </p:cNvSpPr>
          <p:nvPr/>
        </p:nvSpPr>
        <p:spPr>
          <a:xfrm>
            <a:off x="3087330" y="2405892"/>
            <a:ext cx="3008671" cy="4220496"/>
          </a:xfrm>
          <a:prstGeom prst="rect">
            <a:avLst/>
          </a:prstGeom>
        </p:spPr>
        <p:txBody>
          <a:bodyPr/>
          <a:lstStyle>
            <a:lvl1pPr>
              <a:buClr>
                <a:srgbClr val="9973B1"/>
              </a:buClr>
              <a:buFont typeface="Wingdings" charset="2"/>
              <a:buChar char="§"/>
            </a:lvl1pPr>
            <a:lvl2pPr>
              <a:buClr>
                <a:srgbClr val="9973B1"/>
              </a:buClr>
              <a:buFont typeface="Wingdings" charset="2"/>
              <a:buChar char="§"/>
            </a:lvl2pPr>
            <a:lvl3pPr>
              <a:buClr>
                <a:srgbClr val="9973B1"/>
              </a:buClr>
              <a:buFont typeface="Wingdings" charset="2"/>
              <a:buChar char="§"/>
            </a:lvl3pPr>
            <a:lvl4pPr>
              <a:buFont typeface="Arial"/>
              <a:buChar char="•"/>
            </a:lvl4pPr>
            <a:lvl5pPr>
              <a:buFont typeface="Arial"/>
              <a:buChar char="•"/>
            </a:lvl5pPr>
            <a:lvl6pPr>
              <a:buFont typeface="Arial"/>
              <a:buChar char="•"/>
            </a:lvl6pPr>
            <a:lvl7pPr>
              <a:buFont typeface="Arial"/>
              <a:buChar char="•"/>
            </a:lvl7pPr>
            <a:lvl8pPr>
              <a:buFont typeface="Arial"/>
              <a:buChar char="•"/>
            </a:lvl8pPr>
            <a:lvl9pPr>
              <a:buFont typeface="Arial"/>
              <a:buChar char="•"/>
            </a:lvl9pPr>
          </a:lstStyle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Rien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Koster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award</a:t>
            </a: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 works of an expert, active for many years in precision engineering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31E2B9D-79F4-8E91-FFE0-AC6C6D88990D}"/>
              </a:ext>
            </a:extLst>
          </p:cNvPr>
          <p:cNvSpPr txBox="1">
            <a:spLocks/>
          </p:cNvSpPr>
          <p:nvPr/>
        </p:nvSpPr>
        <p:spPr>
          <a:xfrm>
            <a:off x="6003844" y="2403284"/>
            <a:ext cx="2918477" cy="4220496"/>
          </a:xfrm>
          <a:prstGeom prst="rect">
            <a:avLst/>
          </a:prstGeom>
        </p:spPr>
        <p:txBody>
          <a:bodyPr/>
          <a:lstStyle>
            <a:lvl1pPr>
              <a:buClr>
                <a:srgbClr val="9973B1"/>
              </a:buClr>
              <a:buFont typeface="Wingdings" charset="2"/>
              <a:buChar char="§"/>
            </a:lvl1pPr>
            <a:lvl2pPr>
              <a:buClr>
                <a:srgbClr val="9973B1"/>
              </a:buClr>
              <a:buFont typeface="Wingdings" charset="2"/>
              <a:buChar char="§"/>
            </a:lvl2pPr>
            <a:lvl3pPr>
              <a:buClr>
                <a:srgbClr val="9973B1"/>
              </a:buClr>
              <a:buFont typeface="Wingdings" charset="2"/>
              <a:buChar char="§"/>
            </a:lvl3pPr>
            <a:lvl4pPr>
              <a:buFont typeface="Arial"/>
              <a:buChar char="•"/>
            </a:lvl4pPr>
            <a:lvl5pPr>
              <a:buFont typeface="Arial"/>
              <a:buChar char="•"/>
            </a:lvl5pPr>
            <a:lvl6pPr>
              <a:buFont typeface="Arial"/>
              <a:buChar char="•"/>
            </a:lvl6pPr>
            <a:lvl7pPr>
              <a:buFont typeface="Arial"/>
              <a:buChar char="•"/>
            </a:lvl7pPr>
            <a:lvl8pPr>
              <a:buFont typeface="Arial"/>
              <a:buChar char="•"/>
            </a:lvl8pPr>
            <a:lvl9pPr>
              <a:buFont typeface="Arial"/>
              <a:buChar char="•"/>
            </a:lvl9pPr>
          </a:lstStyle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Ir. A. Davidson award</a:t>
            </a: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encourage young talent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D7043CC-12DC-F628-773C-1E67D9745398}"/>
              </a:ext>
            </a:extLst>
          </p:cNvPr>
          <p:cNvSpPr txBox="1">
            <a:spLocks/>
          </p:cNvSpPr>
          <p:nvPr/>
        </p:nvSpPr>
        <p:spPr>
          <a:xfrm>
            <a:off x="8922322" y="2445775"/>
            <a:ext cx="2938937" cy="4220496"/>
          </a:xfrm>
          <a:prstGeom prst="rect">
            <a:avLst/>
          </a:prstGeom>
        </p:spPr>
        <p:txBody>
          <a:bodyPr/>
          <a:lstStyle>
            <a:lvl1pPr>
              <a:buClr>
                <a:srgbClr val="9973B1"/>
              </a:buClr>
              <a:buFont typeface="Wingdings" charset="2"/>
              <a:buChar char="§"/>
            </a:lvl1pPr>
            <a:lvl2pPr>
              <a:buClr>
                <a:srgbClr val="9973B1"/>
              </a:buClr>
              <a:buFont typeface="Wingdings" charset="2"/>
              <a:buChar char="§"/>
            </a:lvl2pPr>
            <a:lvl3pPr>
              <a:buClr>
                <a:srgbClr val="9973B1"/>
              </a:buClr>
              <a:buFont typeface="Wingdings" charset="2"/>
              <a:buChar char="§"/>
            </a:lvl3pPr>
            <a:lvl4pPr>
              <a:buFont typeface="Arial"/>
              <a:buChar char="•"/>
            </a:lvl4pPr>
            <a:lvl5pPr>
              <a:buFont typeface="Arial"/>
              <a:buChar char="•"/>
            </a:lvl5pPr>
            <a:lvl6pPr>
              <a:buFont typeface="Arial"/>
              <a:buChar char="•"/>
            </a:lvl6pPr>
            <a:lvl7pPr>
              <a:buFont typeface="Arial"/>
              <a:buChar char="•"/>
            </a:lvl7pPr>
            <a:lvl8pPr>
              <a:buFont typeface="Arial"/>
              <a:buChar char="•"/>
            </a:lvl8pPr>
            <a:lvl9pPr>
              <a:buFont typeface="Arial"/>
              <a:buChar char="•"/>
            </a:lvl9pPr>
          </a:lstStyle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Martin van den Brink award </a:t>
            </a: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73B1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For the best contributor in precision engineering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from both system architecture and business development perspective.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9B1259-B50A-2600-6E3A-D77D71000E7E}"/>
              </a:ext>
            </a:extLst>
          </p:cNvPr>
          <p:cNvSpPr txBox="1"/>
          <p:nvPr/>
        </p:nvSpPr>
        <p:spPr>
          <a:xfrm>
            <a:off x="168851" y="2996733"/>
            <a:ext cx="5972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Yearly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A30060-D7B9-169C-8560-F3B9C69EDD58}"/>
              </a:ext>
            </a:extLst>
          </p:cNvPr>
          <p:cNvSpPr txBox="1"/>
          <p:nvPr/>
        </p:nvSpPr>
        <p:spPr>
          <a:xfrm>
            <a:off x="6003843" y="2996733"/>
            <a:ext cx="1090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 2 years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F56DC-95D2-5B3B-21AF-6EF827EFB41E}"/>
              </a:ext>
            </a:extLst>
          </p:cNvPr>
          <p:cNvSpPr txBox="1"/>
          <p:nvPr/>
        </p:nvSpPr>
        <p:spPr>
          <a:xfrm>
            <a:off x="3087329" y="2996733"/>
            <a:ext cx="1090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 2 years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81FB5-ADE8-4F96-4DBC-2E44AA62E7CA}"/>
              </a:ext>
            </a:extLst>
          </p:cNvPr>
          <p:cNvSpPr txBox="1"/>
          <p:nvPr/>
        </p:nvSpPr>
        <p:spPr>
          <a:xfrm>
            <a:off x="8922321" y="2996733"/>
            <a:ext cx="1090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 3 years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28CDCB8-3E87-5559-4743-02A24C65A5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5567454-A1EB-A1DD-AD96-A496DC904030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743BD9-708F-8014-C8BC-5237E91C8174}"/>
              </a:ext>
            </a:extLst>
          </p:cNvPr>
          <p:cNvSpPr txBox="1"/>
          <p:nvPr/>
        </p:nvSpPr>
        <p:spPr>
          <a:xfrm>
            <a:off x="182757" y="2808123"/>
            <a:ext cx="79861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9D6B87-DBEA-8C8C-6A46-BDD4D45BB5BC}"/>
              </a:ext>
            </a:extLst>
          </p:cNvPr>
          <p:cNvSpPr txBox="1"/>
          <p:nvPr/>
        </p:nvSpPr>
        <p:spPr>
          <a:xfrm>
            <a:off x="8922322" y="2815220"/>
            <a:ext cx="2232214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 Engineer with Impact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5835CF-DCD2-EDF2-921A-4874E00EF472}"/>
              </a:ext>
            </a:extLst>
          </p:cNvPr>
          <p:cNvSpPr txBox="1"/>
          <p:nvPr/>
        </p:nvSpPr>
        <p:spPr>
          <a:xfrm>
            <a:off x="6000012" y="2834259"/>
            <a:ext cx="152041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Promising engineer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5846C3-1A05-37C2-486D-40022EAE6C5F}"/>
              </a:ext>
            </a:extLst>
          </p:cNvPr>
          <p:cNvSpPr txBox="1"/>
          <p:nvPr/>
        </p:nvSpPr>
        <p:spPr>
          <a:xfrm>
            <a:off x="3093658" y="2815220"/>
            <a:ext cx="6921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9973B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Oeuvre</a:t>
            </a:r>
          </a:p>
        </p:txBody>
      </p:sp>
    </p:spTree>
    <p:extLst>
      <p:ext uri="{BB962C8B-B14F-4D97-AF65-F5344CB8AC3E}">
        <p14:creationId xmlns:p14="http://schemas.microsoft.com/office/powerpoint/2010/main" val="59169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01A08-3983-4DF5-5AA6-74FA391803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80" y="1564894"/>
            <a:ext cx="7736284" cy="5116333"/>
          </a:xfrm>
        </p:spPr>
        <p:txBody>
          <a:bodyPr/>
          <a:lstStyle/>
          <a:p>
            <a:pPr marL="0" indent="0">
              <a:lnSpc>
                <a:spcPts val="1200"/>
              </a:lnSpc>
              <a:buNone/>
            </a:pPr>
            <a:r>
              <a:rPr lang="en-US" sz="1600" dirty="0"/>
              <a:t>The Dutch Society for Precision Engineering (DSPE) has selected and qualified the best post-academic and other levels courses for precision engineers.</a:t>
            </a:r>
          </a:p>
          <a:p>
            <a:pPr marL="0" indent="0">
              <a:lnSpc>
                <a:spcPts val="1200"/>
              </a:lnSpc>
              <a:buNone/>
            </a:pPr>
            <a:endParaRPr lang="en-US" sz="1600" b="1" dirty="0"/>
          </a:p>
          <a:p>
            <a:pPr marL="0" indent="0">
              <a:lnSpc>
                <a:spcPts val="1200"/>
              </a:lnSpc>
              <a:buNone/>
            </a:pPr>
            <a:r>
              <a:rPr lang="en-US" sz="1600" b="1" dirty="0"/>
              <a:t>CPE enlarged by </a:t>
            </a:r>
            <a:r>
              <a:rPr lang="en-US" sz="1600" b="1" dirty="0" err="1"/>
              <a:t>Microcredentials</a:t>
            </a:r>
            <a:r>
              <a:rPr lang="en-US" sz="1600" b="1" dirty="0"/>
              <a:t>, the digital diploma storage system:</a:t>
            </a:r>
            <a:endParaRPr lang="en-US" sz="1600" dirty="0"/>
          </a:p>
          <a:p>
            <a:pPr>
              <a:lnSpc>
                <a:spcPts val="1200"/>
              </a:lnSpc>
            </a:pPr>
            <a:r>
              <a:rPr lang="en-US" sz="1600" b="1" dirty="0"/>
              <a:t>Targeted Learning</a:t>
            </a:r>
            <a:r>
              <a:rPr lang="en-US" sz="1600" dirty="0"/>
              <a:t>: </a:t>
            </a:r>
          </a:p>
          <a:p>
            <a:pPr>
              <a:lnSpc>
                <a:spcPts val="1200"/>
              </a:lnSpc>
            </a:pPr>
            <a:r>
              <a:rPr lang="en-US" sz="1600" b="1" dirty="0"/>
              <a:t>Flexible and Accessible</a:t>
            </a:r>
          </a:p>
          <a:p>
            <a:pPr>
              <a:lnSpc>
                <a:spcPts val="1200"/>
              </a:lnSpc>
            </a:pPr>
            <a:r>
              <a:rPr lang="en-US" sz="1600" b="1" dirty="0"/>
              <a:t>Stackable</a:t>
            </a:r>
            <a:endParaRPr lang="en-US" sz="1600" dirty="0"/>
          </a:p>
          <a:p>
            <a:pPr>
              <a:lnSpc>
                <a:spcPts val="1200"/>
              </a:lnSpc>
            </a:pPr>
            <a:r>
              <a:rPr lang="en-US" sz="1600" b="1" dirty="0"/>
              <a:t>Industry-Relevant</a:t>
            </a:r>
          </a:p>
          <a:p>
            <a:pPr>
              <a:lnSpc>
                <a:spcPts val="1200"/>
              </a:lnSpc>
            </a:pPr>
            <a:r>
              <a:rPr lang="en-US" sz="1600" b="1" dirty="0"/>
              <a:t>Recognition</a:t>
            </a:r>
          </a:p>
          <a:p>
            <a:pPr>
              <a:lnSpc>
                <a:spcPts val="1200"/>
              </a:lnSpc>
            </a:pPr>
            <a:r>
              <a:rPr lang="en-US" sz="1600" b="1" dirty="0"/>
              <a:t>Covering majority of professional courses for precision engineers</a:t>
            </a:r>
          </a:p>
          <a:p>
            <a:pPr>
              <a:lnSpc>
                <a:spcPts val="1200"/>
              </a:lnSpc>
            </a:pPr>
            <a:endParaRPr lang="en-US" sz="1600" dirty="0">
              <a:solidFill>
                <a:srgbClr val="204E6B"/>
              </a:solidFill>
            </a:endParaRPr>
          </a:p>
          <a:p>
            <a:pPr marL="0" indent="0">
              <a:lnSpc>
                <a:spcPts val="1200"/>
              </a:lnSpc>
              <a:buNone/>
            </a:pPr>
            <a:r>
              <a:rPr lang="en-US" sz="1600" dirty="0"/>
              <a:t>Claiming the </a:t>
            </a:r>
            <a:r>
              <a:rPr lang="en-US" sz="1600" dirty="0" err="1"/>
              <a:t>Microcredentials</a:t>
            </a:r>
            <a:r>
              <a:rPr lang="en-US" sz="1600" dirty="0"/>
              <a:t>:</a:t>
            </a:r>
          </a:p>
          <a:p>
            <a:pPr marL="0" indent="0">
              <a:lnSpc>
                <a:spcPts val="1200"/>
              </a:lnSpc>
              <a:buNone/>
            </a:pPr>
            <a:r>
              <a:rPr lang="en-US" sz="1600" dirty="0"/>
              <a:t>You as a graduate can receive your </a:t>
            </a:r>
            <a:r>
              <a:rPr lang="en-US" sz="1600" dirty="0" err="1"/>
              <a:t>microcredential</a:t>
            </a:r>
            <a:r>
              <a:rPr lang="en-US" sz="1600" dirty="0"/>
              <a:t> from DSPE through a claiming page which presents your credential to you in an email.</a:t>
            </a:r>
          </a:p>
          <a:p>
            <a:pPr marL="0" indent="0">
              <a:lnSpc>
                <a:spcPts val="1200"/>
              </a:lnSpc>
              <a:buNone/>
            </a:pPr>
            <a:r>
              <a:rPr lang="en-US" sz="1600" dirty="0"/>
              <a:t>DSPE organizes the Opto-Mechatronics System Design course </a:t>
            </a:r>
            <a:r>
              <a:rPr lang="en-US" sz="1600"/>
              <a:t>(twice a year)</a:t>
            </a:r>
            <a:endParaRPr lang="en-US" sz="1600" dirty="0"/>
          </a:p>
          <a:p>
            <a:pPr marL="0" indent="0">
              <a:lnSpc>
                <a:spcPts val="1200"/>
              </a:lnSpc>
              <a:buNone/>
            </a:pPr>
            <a:endParaRPr lang="en-US" sz="1600" dirty="0">
              <a:solidFill>
                <a:srgbClr val="204E6B"/>
              </a:solidFill>
            </a:endParaRPr>
          </a:p>
          <a:p>
            <a:pPr marL="0" indent="0">
              <a:lnSpc>
                <a:spcPts val="1200"/>
              </a:lnSpc>
              <a:buNone/>
            </a:pPr>
            <a:endParaRPr lang="en-US" sz="1600" dirty="0">
              <a:solidFill>
                <a:srgbClr val="204E6B"/>
              </a:solidFill>
            </a:endParaRPr>
          </a:p>
          <a:p>
            <a:pPr marL="0" indent="0">
              <a:lnSpc>
                <a:spcPts val="1200"/>
              </a:lnSpc>
              <a:buNone/>
            </a:pPr>
            <a:endParaRPr lang="en-US" sz="1600" dirty="0">
              <a:solidFill>
                <a:srgbClr val="204E6B"/>
              </a:solidFill>
            </a:endParaRPr>
          </a:p>
          <a:p>
            <a:pPr marL="609585" lvl="1" indent="0">
              <a:lnSpc>
                <a:spcPts val="1200"/>
              </a:lnSpc>
              <a:buNone/>
            </a:pPr>
            <a:r>
              <a:rPr lang="en-US" sz="1600" dirty="0">
                <a:solidFill>
                  <a:srgbClr val="204E6B"/>
                </a:solidFill>
              </a:rPr>
              <a:t> </a:t>
            </a:r>
          </a:p>
          <a:p>
            <a:pPr marL="609585" lvl="1" indent="0">
              <a:lnSpc>
                <a:spcPts val="1200"/>
              </a:lnSpc>
              <a:buNone/>
            </a:pPr>
            <a:endParaRPr lang="en-US" sz="1600" dirty="0">
              <a:solidFill>
                <a:srgbClr val="204E6B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911D63-CCEA-8EC6-443E-7325A950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Certified Precision Engineer </a:t>
            </a:r>
          </a:p>
        </p:txBody>
      </p:sp>
      <p:pic>
        <p:nvPicPr>
          <p:cNvPr id="6" name="Picture 2" descr="Cursus Maakbaarheid | LiS Academy">
            <a:extLst>
              <a:ext uri="{FF2B5EF4-FFF2-40B4-BE49-F238E27FC236}">
                <a16:creationId xmlns:a16="http://schemas.microsoft.com/office/drawing/2014/main" id="{B4E8CD74-4E63-5E5A-C1C2-149DDF6C2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103" y="96289"/>
            <a:ext cx="1629644" cy="161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AF30EE-F1F1-4101-EF7C-7E7DD56D5E1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6E7096-9181-9324-5160-A583C208B88E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C7DCCB-851B-C984-782F-E3954779F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01" y="176773"/>
            <a:ext cx="6106377" cy="1200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0B7EB9-91E6-0363-8396-AF1346272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062" y="1781722"/>
            <a:ext cx="3789171" cy="367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7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3F129-AC43-FF0C-E3E6-0397B68AD5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0" y="1084576"/>
            <a:ext cx="8480083" cy="538942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204E6B"/>
                </a:solidFill>
              </a:rPr>
              <a:t>Design Principles for Precision Mechatronics. A collection of applications categorized in themes known from construction principles.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04E6B"/>
                </a:solidFill>
              </a:rPr>
              <a:t>A new update on the DDP (“ Des </a:t>
            </a:r>
            <a:r>
              <a:rPr lang="en-US" sz="2000" dirty="0" err="1">
                <a:solidFill>
                  <a:srgbClr val="204E6B"/>
                </a:solidFill>
              </a:rPr>
              <a:t>Duivels</a:t>
            </a:r>
            <a:r>
              <a:rPr lang="en-US" sz="2000" dirty="0">
                <a:solidFill>
                  <a:srgbClr val="204E6B"/>
                </a:solidFill>
              </a:rPr>
              <a:t> </a:t>
            </a:r>
            <a:r>
              <a:rPr lang="en-US" sz="2000" dirty="0" err="1">
                <a:solidFill>
                  <a:srgbClr val="204E6B"/>
                </a:solidFill>
              </a:rPr>
              <a:t>Prentenboek</a:t>
            </a:r>
            <a:r>
              <a:rPr lang="en-US" sz="2000" dirty="0">
                <a:solidFill>
                  <a:srgbClr val="204E6B"/>
                </a:solidFill>
              </a:rPr>
              <a:t>”) of Wim van der Hoek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04E6B"/>
                </a:solidFill>
              </a:rPr>
              <a:t>A book and a website containing examples of precision mechatronics elements. DSPE members can contribute by writing clear examples to be freely used.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32B225-EE35-9B9A-D85E-B2DEDE8D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Principles for Precision Mechatronics (DPPM)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0A775C-A6C2-B0A6-0AFC-0446D977F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761" y="289509"/>
            <a:ext cx="2191241" cy="618449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3BA34FD-F20A-1DC0-DE0A-590787193FA0}"/>
              </a:ext>
            </a:extLst>
          </p:cNvPr>
          <p:cNvGrpSpPr/>
          <p:nvPr/>
        </p:nvGrpSpPr>
        <p:grpSpPr>
          <a:xfrm>
            <a:off x="610533" y="3779289"/>
            <a:ext cx="5483201" cy="2897193"/>
            <a:chOff x="611999" y="2062719"/>
            <a:chExt cx="4794566" cy="253333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69F2D80-6A6C-E8F4-6CF7-52F02A4FD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999" y="2062719"/>
              <a:ext cx="1441365" cy="221294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5F04EF-081A-D66A-3B99-5BC0AB03846C}"/>
                </a:ext>
              </a:extLst>
            </p:cNvPr>
            <p:cNvSpPr/>
            <p:nvPr/>
          </p:nvSpPr>
          <p:spPr>
            <a:xfrm>
              <a:off x="724374" y="4264079"/>
              <a:ext cx="1348250" cy="3319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Van der Hoek</a:t>
              </a:r>
              <a:endPara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ADA7E4-1C3D-62B5-B6B2-D5E88E81AB9C}"/>
                </a:ext>
              </a:extLst>
            </p:cNvPr>
            <p:cNvGrpSpPr/>
            <p:nvPr/>
          </p:nvGrpSpPr>
          <p:grpSpPr>
            <a:xfrm>
              <a:off x="2205882" y="2062722"/>
              <a:ext cx="1559022" cy="2533332"/>
              <a:chOff x="2205882" y="2062722"/>
              <a:chExt cx="1559022" cy="2533332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1418CEFF-A85E-2F5D-9826-8C70203079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23" t="8269" r="6237" b="9392"/>
              <a:stretch/>
            </p:blipFill>
            <p:spPr>
              <a:xfrm rot="5400000">
                <a:off x="1872818" y="2395786"/>
                <a:ext cx="2225150" cy="1559022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0537C28-F6E2-AD2C-B86D-36CA1DAA343D}"/>
                  </a:ext>
                </a:extLst>
              </p:cNvPr>
              <p:cNvSpPr/>
              <p:nvPr/>
            </p:nvSpPr>
            <p:spPr>
              <a:xfrm>
                <a:off x="2629162" y="4264079"/>
                <a:ext cx="748834" cy="331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Koster</a:t>
                </a: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B007EB-D227-2B7B-A1A4-042E3DD1202E}"/>
                </a:ext>
              </a:extLst>
            </p:cNvPr>
            <p:cNvGrpSpPr/>
            <p:nvPr/>
          </p:nvGrpSpPr>
          <p:grpSpPr>
            <a:xfrm>
              <a:off x="3917422" y="2062723"/>
              <a:ext cx="1489143" cy="2533331"/>
              <a:chOff x="3917422" y="2062723"/>
              <a:chExt cx="1489143" cy="2533331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38541CFC-13F3-ED86-4003-691DFDAD4C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2" t="11894" r="4973" b="7638"/>
              <a:stretch/>
            </p:blipFill>
            <p:spPr>
              <a:xfrm rot="5400000">
                <a:off x="3555526" y="2424619"/>
                <a:ext cx="2212936" cy="1489143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0C7E6F4-9F9F-F717-C70D-8E33D1A85E61}"/>
                  </a:ext>
                </a:extLst>
              </p:cNvPr>
              <p:cNvSpPr/>
              <p:nvPr/>
            </p:nvSpPr>
            <p:spPr>
              <a:xfrm>
                <a:off x="4228959" y="4264079"/>
                <a:ext cx="941425" cy="331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Soemers</a:t>
                </a: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943A4FC6-2F21-AAAB-FAA7-D96A2E3C38CA}"/>
              </a:ext>
            </a:extLst>
          </p:cNvPr>
          <p:cNvSpPr/>
          <p:nvPr/>
        </p:nvSpPr>
        <p:spPr>
          <a:xfrm>
            <a:off x="6319283" y="4377488"/>
            <a:ext cx="757084" cy="1490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25823A-E161-C4B2-C839-AF385F5BFBD4}"/>
              </a:ext>
            </a:extLst>
          </p:cNvPr>
          <p:cNvSpPr txBox="1"/>
          <p:nvPr/>
        </p:nvSpPr>
        <p:spPr>
          <a:xfrm>
            <a:off x="7185562" y="4814830"/>
            <a:ext cx="123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DPPM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E63D2D8-7085-1580-A51D-5CDCF134B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B893BC04-4368-C2E4-90B3-E6FA250E1218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77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DE72F-CC4A-5624-7584-88DCC101D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1" y="1104000"/>
            <a:ext cx="8227897" cy="538942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204E6B"/>
                </a:solidFill>
              </a:rPr>
              <a:t>The DSPE, together with thermomechanical engineers, have taken the initiative to create a dedicated website.</a:t>
            </a:r>
          </a:p>
          <a:p>
            <a:pPr algn="l"/>
            <a:r>
              <a:rPr lang="en-US" sz="1600" dirty="0">
                <a:solidFill>
                  <a:srgbClr val="204E6B"/>
                </a:solidFill>
              </a:rPr>
              <a:t>The purpose is to give an introduction to </a:t>
            </a:r>
            <a:r>
              <a:rPr lang="en-US" sz="1600" dirty="0" err="1">
                <a:solidFill>
                  <a:srgbClr val="204E6B"/>
                </a:solidFill>
              </a:rPr>
              <a:t>thermomechanics</a:t>
            </a:r>
            <a:r>
              <a:rPr lang="en-US" sz="1600" dirty="0">
                <a:solidFill>
                  <a:srgbClr val="204E6B"/>
                </a:solidFill>
              </a:rPr>
              <a:t> for precision engineers. </a:t>
            </a:r>
          </a:p>
          <a:p>
            <a:pPr algn="l"/>
            <a:r>
              <a:rPr lang="en-US" sz="1600" dirty="0">
                <a:solidFill>
                  <a:srgbClr val="204E6B"/>
                </a:solidFill>
              </a:rPr>
              <a:t>A starting point for mechanical engineers for knowledge how to solve thermomechanical problems</a:t>
            </a:r>
          </a:p>
          <a:p>
            <a:pPr algn="l"/>
            <a:r>
              <a:rPr lang="en-US" sz="1600" dirty="0">
                <a:solidFill>
                  <a:srgbClr val="204E6B"/>
                </a:solidFill>
              </a:rPr>
              <a:t>Get an understanding how </a:t>
            </a:r>
            <a:r>
              <a:rPr lang="en-US" sz="1600" dirty="0" err="1">
                <a:solidFill>
                  <a:srgbClr val="204E6B"/>
                </a:solidFill>
              </a:rPr>
              <a:t>thermomechanics</a:t>
            </a:r>
            <a:r>
              <a:rPr lang="en-US" sz="1600" dirty="0">
                <a:solidFill>
                  <a:srgbClr val="204E6B"/>
                </a:solidFill>
              </a:rPr>
              <a:t> affects a mechanical design.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204E6B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67" b="1" dirty="0">
              <a:solidFill>
                <a:srgbClr val="204E6B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67" b="1" dirty="0">
                <a:solidFill>
                  <a:srgbClr val="204E6B"/>
                </a:solidFill>
              </a:rPr>
              <a:t>	List of calculators: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204E6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LUMP MASS MODEL – STEADY STATE</a:t>
            </a:r>
            <a:endParaRPr lang="en-US" sz="1467" dirty="0">
              <a:solidFill>
                <a:srgbClr val="204E6B"/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204E6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LUMP MASS MODEL – TRANSIENT</a:t>
            </a:r>
            <a:endParaRPr lang="en-US" sz="1467" dirty="0">
              <a:solidFill>
                <a:srgbClr val="204E6B"/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204E6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RADIATION</a:t>
            </a:r>
            <a:endParaRPr lang="en-US" sz="1467" dirty="0">
              <a:solidFill>
                <a:srgbClr val="204E6B"/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204E6B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GAS CONDUCTION</a:t>
            </a:r>
            <a:endParaRPr lang="en-US" sz="1467" dirty="0">
              <a:solidFill>
                <a:srgbClr val="204E6B"/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204E6B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THERMAL DEFORMATION</a:t>
            </a:r>
            <a:endParaRPr lang="en-US" sz="1467" dirty="0">
              <a:solidFill>
                <a:srgbClr val="204E6B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204E6B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3E6B8C-BC01-0CCA-3C91-089167B0C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Thermomechanics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82AA45-F229-BEED-48F4-CDBF0ED859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3480" y="2224878"/>
            <a:ext cx="3292521" cy="3766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C270BD-433F-05F3-36D5-F53731682B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3869" y="233940"/>
            <a:ext cx="1473276" cy="2396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460CC9-DC26-B638-DEF4-E30011B614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8151" y="5036475"/>
            <a:ext cx="3310715" cy="1092752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AD036FA-712D-D004-59E5-EB215A46DF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C6F0A-B419-984C-B607-33E64D1E82B4}" type="slidenum"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855D26E0-A558-7636-E14E-BF0EBF50F178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 16,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19744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ekstdia 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itleldia 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6a2fad9-126f-43f1-a0a4-9c907561022c}" enabled="1" method="Privileged" siteId="{af73baa8-f594-4eb2-a39d-93e96cad61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788</Words>
  <Application>Microsoft Macintosh PowerPoint</Application>
  <PresentationFormat>Widescreen</PresentationFormat>
  <Paragraphs>177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PT Serif</vt:lpstr>
      <vt:lpstr>Verdana</vt:lpstr>
      <vt:lpstr>Wingdings</vt:lpstr>
      <vt:lpstr>Aangepast ontwerp</vt:lpstr>
      <vt:lpstr>Custom Design</vt:lpstr>
      <vt:lpstr>1_Aangepast ontwerp</vt:lpstr>
      <vt:lpstr>3_Tekstdia basis</vt:lpstr>
      <vt:lpstr>2_Titleldia basis</vt:lpstr>
      <vt:lpstr>PowerPoint Presentation</vt:lpstr>
      <vt:lpstr>Dutch Society of Precision Engineering, DSPE</vt:lpstr>
      <vt:lpstr>Dutch Society of Precision Engineering, activities</vt:lpstr>
      <vt:lpstr>Conferences / Events</vt:lpstr>
      <vt:lpstr>Young DSPE</vt:lpstr>
      <vt:lpstr>Awards</vt:lpstr>
      <vt:lpstr>Certified Precision Engineer </vt:lpstr>
      <vt:lpstr>Design Principles for Precision Mechatronics (DPPM)</vt:lpstr>
      <vt:lpstr>Thermomechanics </vt:lpstr>
      <vt:lpstr>Mikroniek</vt:lpstr>
      <vt:lpstr>Website</vt:lpstr>
      <vt:lpstr>Knowledge days</vt:lpstr>
      <vt:lpstr>MSKE/ MCG contactgroups</vt:lpstr>
      <vt:lpstr>Lunchmeetings</vt:lpstr>
      <vt:lpstr>Current focus areas</vt:lpstr>
      <vt:lpstr>Enjoy DSPE's activities</vt:lpstr>
    </vt:vector>
  </TitlesOfParts>
  <Company>inge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Inge de Wette</dc:creator>
  <cp:lastModifiedBy>Krikhaar,Hans J.W.M.</cp:lastModifiedBy>
  <cp:revision>13</cp:revision>
  <cp:lastPrinted>2022-06-03T12:42:54Z</cp:lastPrinted>
  <dcterms:created xsi:type="dcterms:W3CDTF">2014-02-24T12:38:34Z</dcterms:created>
  <dcterms:modified xsi:type="dcterms:W3CDTF">2026-05-06T09:12:56Z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6a2fad9-126f-43f1-a0a4-9c907561022c_Enabled">
    <vt:lpwstr>true</vt:lpwstr>
  </property>
  <property fmtid="{D5CDD505-2E9C-101B-9397-08002B2CF9AE}" pid="3" name="MSIP_Label_f6a2fad9-126f-43f1-a0a4-9c907561022c_SetDate">
    <vt:lpwstr>2022-07-04T10:09:30Z</vt:lpwstr>
  </property>
  <property fmtid="{D5CDD505-2E9C-101B-9397-08002B2CF9AE}" pid="4" name="MSIP_Label_f6a2fad9-126f-43f1-a0a4-9c907561022c_Method">
    <vt:lpwstr>Privileged</vt:lpwstr>
  </property>
  <property fmtid="{D5CDD505-2E9C-101B-9397-08002B2CF9AE}" pid="5" name="MSIP_Label_f6a2fad9-126f-43f1-a0a4-9c907561022c_Name">
    <vt:lpwstr>Non-Business</vt:lpwstr>
  </property>
  <property fmtid="{D5CDD505-2E9C-101B-9397-08002B2CF9AE}" pid="6" name="MSIP_Label_f6a2fad9-126f-43f1-a0a4-9c907561022c_SiteId">
    <vt:lpwstr>af73baa8-f594-4eb2-a39d-93e96cad61fc</vt:lpwstr>
  </property>
  <property fmtid="{D5CDD505-2E9C-101B-9397-08002B2CF9AE}" pid="7" name="MSIP_Label_f6a2fad9-126f-43f1-a0a4-9c907561022c_ActionId">
    <vt:lpwstr>77179ef0-0050-4b7d-922b-19a31f9260ed</vt:lpwstr>
  </property>
  <property fmtid="{D5CDD505-2E9C-101B-9397-08002B2CF9AE}" pid="8" name="MSIP_Label_f6a2fad9-126f-43f1-a0a4-9c907561022c_ContentBits">
    <vt:lpwstr>0</vt:lpwstr>
  </property>
</Properties>
</file>